
<file path=[Content_Types].xml><?xml version="1.0" encoding="utf-8"?>
<Types xmlns="http://schemas.openxmlformats.org/package/2006/content-types">
  <Default Extension="mp3" ContentType="audio/mpeg"/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C8D9-3FA3-4357-B27F-8697C6C39F04}" type="datetimeFigureOut">
              <a:rPr lang="fr-FR" smtClean="0"/>
              <a:t>23/10/2024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CB1B-2DA1-4B0D-A6C7-4B92EBCD3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55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C8D9-3FA3-4357-B27F-8697C6C39F04}" type="datetimeFigureOut">
              <a:rPr lang="fr-FR" smtClean="0"/>
              <a:t>23/10/2024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CB1B-2DA1-4B0D-A6C7-4B92EBCD3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830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C8D9-3FA3-4357-B27F-8697C6C39F04}" type="datetimeFigureOut">
              <a:rPr lang="fr-FR" smtClean="0"/>
              <a:t>23/10/2024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CB1B-2DA1-4B0D-A6C7-4B92EBCD3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934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C8D9-3FA3-4357-B27F-8697C6C39F04}" type="datetimeFigureOut">
              <a:rPr lang="fr-FR" smtClean="0"/>
              <a:t>23/10/2024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CB1B-2DA1-4B0D-A6C7-4B92EBCD3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12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C8D9-3FA3-4357-B27F-8697C6C39F04}" type="datetimeFigureOut">
              <a:rPr lang="fr-FR" smtClean="0"/>
              <a:t>23/10/2024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CB1B-2DA1-4B0D-A6C7-4B92EBCD3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63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C8D9-3FA3-4357-B27F-8697C6C39F04}" type="datetimeFigureOut">
              <a:rPr lang="fr-FR" smtClean="0"/>
              <a:t>23/10/2024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CB1B-2DA1-4B0D-A6C7-4B92EBCD3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063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C8D9-3FA3-4357-B27F-8697C6C39F04}" type="datetimeFigureOut">
              <a:rPr lang="fr-FR" smtClean="0"/>
              <a:t>23/10/2024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CB1B-2DA1-4B0D-A6C7-4B92EBCD3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766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C8D9-3FA3-4357-B27F-8697C6C39F04}" type="datetimeFigureOut">
              <a:rPr lang="fr-FR" smtClean="0"/>
              <a:t>23/10/2024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CB1B-2DA1-4B0D-A6C7-4B92EBCD3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521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C8D9-3FA3-4357-B27F-8697C6C39F04}" type="datetimeFigureOut">
              <a:rPr lang="fr-FR" smtClean="0"/>
              <a:t>23/10/2024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CB1B-2DA1-4B0D-A6C7-4B92EBCD3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749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C8D9-3FA3-4357-B27F-8697C6C39F04}" type="datetimeFigureOut">
              <a:rPr lang="fr-FR" smtClean="0"/>
              <a:t>23/10/2024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CB1B-2DA1-4B0D-A6C7-4B92EBCD3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2094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C8D9-3FA3-4357-B27F-8697C6C39F04}" type="datetimeFigureOut">
              <a:rPr lang="fr-FR" smtClean="0"/>
              <a:t>23/10/2024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CB1B-2DA1-4B0D-A6C7-4B92EBCD3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73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8C8D9-3FA3-4357-B27F-8697C6C39F04}" type="datetimeFigureOut">
              <a:rPr lang="fr-FR" smtClean="0"/>
              <a:t>23/10/2024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1CB1B-2DA1-4B0D-A6C7-4B92EBCD3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3762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2.m4a"/><Relationship Id="rId7" Type="http://schemas.openxmlformats.org/officeDocument/2006/relationships/image" Target="../media/image3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3.m4a"/><Relationship Id="rId7" Type="http://schemas.openxmlformats.org/officeDocument/2006/relationships/image" Target="../media/image3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8.png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8.png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8.png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8.png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8.png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8.png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8.png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1.png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10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3.png"/><Relationship Id="rId9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4.jpg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5.jpg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30243"/>
            <a:ext cx="9144000" cy="688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 de texte 8"/>
          <p:cNvSpPr txBox="1"/>
          <p:nvPr/>
        </p:nvSpPr>
        <p:spPr>
          <a:xfrm>
            <a:off x="536713" y="1566757"/>
            <a:ext cx="8070574" cy="54292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sz="2400" b="1" dirty="0">
                <a:cs typeface="المحارب حُرّ" pitchFamily="2" charset="-78"/>
              </a:rPr>
              <a:t>بمناسبة الذكرى  49 للمسيرة  الخضراء  والذكرى  69  لعيد الاستقلال المجيد</a:t>
            </a:r>
            <a:endParaRPr lang="fr-FR" sz="2400" b="1" dirty="0">
              <a:cs typeface="المحارب حُرّ" pitchFamily="2" charset="-78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cs typeface="المحارب حُرّ" pitchFamily="2" charset="-78"/>
              </a:rPr>
              <a:t> </a:t>
            </a:r>
          </a:p>
        </p:txBody>
      </p:sp>
      <p:sp>
        <p:nvSpPr>
          <p:cNvPr id="29" name="Zone de texte 7"/>
          <p:cNvSpPr txBox="1"/>
          <p:nvPr/>
        </p:nvSpPr>
        <p:spPr>
          <a:xfrm>
            <a:off x="6577459" y="2776024"/>
            <a:ext cx="1877964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ar-MA" sz="2400" b="1" u="sng" kern="1200" dirty="0">
                <a:solidFill>
                  <a:srgbClr val="0066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imes New Roman"/>
                <a:ea typeface="Times New Roman"/>
                <a:cs typeface="المحارب حُرّ" pitchFamily="2" charset="-78"/>
              </a:rPr>
              <a:t>تحت شعار :</a:t>
            </a:r>
            <a:endParaRPr lang="fr-FR" sz="1400" u="sng" dirty="0">
              <a:effectLst/>
              <a:latin typeface="Times New Roman"/>
              <a:ea typeface="Times New Roman"/>
              <a:cs typeface="المحارب حُرّ" pitchFamily="2" charset="-78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fr-FR" sz="1200" b="1" dirty="0">
                <a:ln>
                  <a:noFill/>
                </a:ln>
                <a:solidFill>
                  <a:srgbClr val="0066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/>
                <a:ea typeface="Calibri"/>
                <a:cs typeface="المحارب حُرّ" pitchFamily="2" charset="-78"/>
              </a:rPr>
              <a:t> </a:t>
            </a:r>
            <a:endParaRPr lang="fr-FR" sz="1200" dirty="0"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  <p:sp>
        <p:nvSpPr>
          <p:cNvPr id="30" name="Zone de texte 5"/>
          <p:cNvSpPr txBox="1"/>
          <p:nvPr/>
        </p:nvSpPr>
        <p:spPr>
          <a:xfrm>
            <a:off x="916971" y="2768875"/>
            <a:ext cx="6060087" cy="73342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ar-MA" sz="3600" b="1" kern="1200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imes New Roman"/>
                <a:ea typeface="Times New Roman"/>
                <a:cs typeface="المحارب حُرّ" pitchFamily="2" charset="-78"/>
              </a:rPr>
              <a:t>" تَارِيخُ الْأَجْدَادِ </a:t>
            </a:r>
            <a:r>
              <a:rPr lang="ar-MA" sz="3600" b="1" kern="1200" dirty="0">
                <a:solidFill>
                  <a:srgbClr val="0066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imes New Roman"/>
                <a:ea typeface="Times New Roman"/>
                <a:cs typeface="المحارب حُرّ" pitchFamily="2" charset="-78"/>
              </a:rPr>
              <a:t>يَحْتَفِي بِهِ الْأَحْفَادُ " </a:t>
            </a:r>
            <a:endParaRPr lang="fr-FR" sz="1200" dirty="0">
              <a:effectLst/>
              <a:latin typeface="Times New Roman"/>
              <a:ea typeface="Times New Roman"/>
              <a:cs typeface="المحارب حُرّ" pitchFamily="2" charset="-78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fr-FR" sz="1800" b="1" dirty="0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/>
                <a:ea typeface="Calibri"/>
                <a:cs typeface="المحارب حُرّ" pitchFamily="2" charset="-78"/>
              </a:rPr>
              <a:t> </a:t>
            </a:r>
            <a:endParaRPr lang="fr-FR" sz="1100" dirty="0"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899" y="18032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2645" y="-169645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🖤_نداء_الحسن♪♪📹_الأغنية_الوطنية_الخالدة_والمخلدة_لملحمة_المسيرة_الخضراء___فيديو_صوت_وصورة_🖤(256k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942221" y="512795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64636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23433">
        <p15:prstTrans prst="curtains"/>
      </p:transition>
    </mc:Choice>
    <mc:Fallback>
      <p:transition spd="slow" advTm="234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5" grpId="0"/>
      <p:bldP spid="29" grpId="0"/>
      <p:bldP spid="30" grpId="0"/>
    </p:bldLst>
  </p:timing>
  <p:extLst>
    <p:ext uri="{E180D4A7-C9FB-4DFB-919C-405C955672EB}">
      <p14:showEvtLst xmlns:p14="http://schemas.microsoft.com/office/powerpoint/2010/main">
        <p14:playEvt time="251" objId="4"/>
        <p14:pauseEvt time="18780" objId="4"/>
        <p14:seekEvt time="18780" objId="4" seek="18231"/>
        <p14:resumeEvt time="18982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30243"/>
            <a:ext cx="9144000" cy="688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Zone de texte 4"/>
          <p:cNvSpPr txBox="1"/>
          <p:nvPr/>
        </p:nvSpPr>
        <p:spPr>
          <a:xfrm>
            <a:off x="620624" y="1746126"/>
            <a:ext cx="8139973" cy="1323121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50000"/>
              </a:lnSpc>
              <a:spcAft>
                <a:spcPts val="1000"/>
              </a:spcAft>
            </a:pPr>
            <a:r>
              <a:rPr lang="ar-MA" sz="3600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 2" pitchFamily="2" charset="-78"/>
              </a:rPr>
              <a:t>ي</a:t>
            </a:r>
            <a:r>
              <a:rPr lang="ar-MA" sz="3600" dirty="0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 2" pitchFamily="2" charset="-78"/>
              </a:rPr>
              <a:t>نظم نادي القراءة والكتاب بمدرسة عمر بن الخطاب الرائدة بالمديرية الاقليمية تنغير                                        مسابقة ثقافية لفائدة تلاميذ وتلميذات                           المستوى السادس ابتدائي.</a:t>
            </a:r>
            <a:endParaRPr lang="fr-FR" sz="2000" dirty="0">
              <a:effectLst/>
              <a:latin typeface="Calibri"/>
              <a:ea typeface="Calibri"/>
              <a:cs typeface="المحارب حُرّ 2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58803" y="6412715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7030A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7030A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</a:t>
            </a:r>
            <a:endParaRPr lang="fr-FR" sz="1050" dirty="0">
              <a:solidFill>
                <a:srgbClr val="7030A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899" y="18032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2645" y="-169645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85184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983">
        <p15:prstTrans prst="peelOff"/>
      </p:transition>
    </mc:Choice>
    <mc:Fallback>
      <p:transition spd="slow" advTm="29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167035" y="-1142489"/>
            <a:ext cx="6809929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899" y="18032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2645" y="-169645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 de texte 5"/>
          <p:cNvSpPr txBox="1"/>
          <p:nvPr/>
        </p:nvSpPr>
        <p:spPr>
          <a:xfrm>
            <a:off x="4791946" y="1918061"/>
            <a:ext cx="4368458" cy="73342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ar-MA" sz="3200" b="1" kern="1200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imes New Roman"/>
                <a:ea typeface="Times New Roman"/>
                <a:cs typeface="المحارب حُرّ" pitchFamily="2" charset="-78"/>
              </a:rPr>
              <a:t>المسابقة الثقافية من إعداد: </a:t>
            </a:r>
            <a:endParaRPr lang="fr-FR" sz="1100" dirty="0">
              <a:solidFill>
                <a:srgbClr val="002060"/>
              </a:solidFill>
              <a:effectLst/>
              <a:latin typeface="Times New Roman"/>
              <a:ea typeface="Times New Roman"/>
              <a:cs typeface="المحارب حُرّ" pitchFamily="2" charset="-78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fr-FR" sz="16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/>
                <a:ea typeface="Calibri"/>
                <a:cs typeface="المحارب حُرّ" pitchFamily="2" charset="-78"/>
              </a:rPr>
              <a:t> </a:t>
            </a:r>
            <a:endParaRPr lang="fr-FR" sz="1050" dirty="0">
              <a:solidFill>
                <a:srgbClr val="002060"/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  <p:sp>
        <p:nvSpPr>
          <p:cNvPr id="15" name="Zone de texte 4"/>
          <p:cNvSpPr txBox="1"/>
          <p:nvPr/>
        </p:nvSpPr>
        <p:spPr>
          <a:xfrm>
            <a:off x="1391067" y="3043737"/>
            <a:ext cx="6156215" cy="1304718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6600" dirty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الأستاذ أحمد زرير</a:t>
            </a:r>
            <a:endParaRPr lang="fr-FR" sz="4400" dirty="0">
              <a:solidFill>
                <a:srgbClr val="0070C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sp>
        <p:nvSpPr>
          <p:cNvPr id="16" name="Zone de texte 4"/>
          <p:cNvSpPr txBox="1"/>
          <p:nvPr/>
        </p:nvSpPr>
        <p:spPr>
          <a:xfrm>
            <a:off x="1640309" y="4411795"/>
            <a:ext cx="6156215" cy="1304718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66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2024/2025</a:t>
            </a:r>
            <a:endParaRPr lang="fr-FR" sz="4400" b="1" dirty="0">
              <a:solidFill>
                <a:srgbClr val="00206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4330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3087">
        <p:dissolve/>
      </p:transition>
    </mc:Choice>
    <mc:Fallback>
      <p:transition spd="slow" advTm="1308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5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0"/>
            <a:ext cx="9144793" cy="6834476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899" y="18032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2645" y="-169645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3657232" y="1602250"/>
            <a:ext cx="5486768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عصري عادي" pitchFamily="2" charset="-78"/>
              </a:rPr>
              <a:t>الاطار العام للمسابقة الثقافية :</a:t>
            </a:r>
            <a:endParaRPr lang="fr-FR" sz="1600" dirty="0">
              <a:solidFill>
                <a:srgbClr val="002060"/>
              </a:solidFill>
              <a:effectLst/>
              <a:latin typeface="Calibri"/>
              <a:ea typeface="Calibri"/>
              <a:cs typeface="عصري عادي" pitchFamily="2" charset="-78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7476289" y="2191638"/>
            <a:ext cx="1548809" cy="58971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تقديم :</a:t>
            </a:r>
            <a:endParaRPr lang="fr-FR" sz="16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23" name="Zone de texte 4"/>
          <p:cNvSpPr txBox="1"/>
          <p:nvPr/>
        </p:nvSpPr>
        <p:spPr>
          <a:xfrm>
            <a:off x="593930" y="2669925"/>
            <a:ext cx="7956137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في إطار تنظيم الانشطة الثقافية الاحتفالية بالذكرى 49 للمسيرة الخضراء، والذكرى 69 لعيد استقلال المغرب و تفعيلا للمشاريع المندمجة في القانون الاطار رقم 51.17  المتعلق بمنظومة التربية       والتكوين  والبحث العلمي سيما المشروع رقم 10 الرامي الى الارتقاء بالحياة المدرسية.</a:t>
            </a:r>
            <a:endParaRPr lang="fr-FR" sz="1600" b="1" dirty="0">
              <a:solidFill>
                <a:srgbClr val="002060"/>
              </a:solidFill>
              <a:effectLst/>
              <a:latin typeface="XM Vahid" panose="02000803090000090004" pitchFamily="2" charset="-78"/>
              <a:ea typeface="Calibri"/>
              <a:cs typeface="+mj-cs"/>
            </a:endParaRPr>
          </a:p>
        </p:txBody>
      </p:sp>
      <p:sp>
        <p:nvSpPr>
          <p:cNvPr id="24" name="Zone de texte 5"/>
          <p:cNvSpPr txBox="1"/>
          <p:nvPr/>
        </p:nvSpPr>
        <p:spPr>
          <a:xfrm>
            <a:off x="916971" y="5291427"/>
            <a:ext cx="6700485" cy="72647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ar-MA" sz="4400" b="1" kern="1200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imes New Roman"/>
                <a:ea typeface="Times New Roman"/>
                <a:cs typeface="Sakkal Majalla"/>
              </a:rPr>
              <a:t>" تَارِيخُ الْأَجْدَادِ </a:t>
            </a:r>
            <a:r>
              <a:rPr lang="ar-MA" sz="4400" b="1" kern="1200" dirty="0">
                <a:solidFill>
                  <a:srgbClr val="0066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imes New Roman"/>
                <a:ea typeface="Times New Roman"/>
                <a:cs typeface="Sakkal Majalla"/>
              </a:rPr>
              <a:t>يَحْتَفِي بِهِ الْأَحْفَادُ " </a:t>
            </a:r>
            <a:endParaRPr lang="fr-FR" sz="1600" dirty="0">
              <a:effectLst/>
              <a:latin typeface="Times New Roman"/>
              <a:ea typeface="Times New Roman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/>
                <a:ea typeface="Calibri"/>
                <a:cs typeface="Arial"/>
              </a:rPr>
              <a:t> </a:t>
            </a:r>
            <a:endParaRPr lang="fr-FR" sz="14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26" name="Zone de texte 4"/>
          <p:cNvSpPr txBox="1"/>
          <p:nvPr/>
        </p:nvSpPr>
        <p:spPr>
          <a:xfrm>
            <a:off x="7556721" y="5347401"/>
            <a:ext cx="1548809" cy="58971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الشعار :</a:t>
            </a:r>
            <a:endParaRPr lang="fr-FR" sz="16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24641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8" grpId="0"/>
      <p:bldP spid="23" grpId="0"/>
      <p:bldP spid="24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0"/>
            <a:ext cx="9144793" cy="6834476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899" y="18032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2645" y="-169645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3657232" y="1602250"/>
            <a:ext cx="5486768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عصري عادي" pitchFamily="2" charset="-78"/>
              </a:rPr>
              <a:t>الاطار العام للمسابقة الثقافية :</a:t>
            </a:r>
            <a:endParaRPr lang="fr-FR" sz="1600" dirty="0">
              <a:solidFill>
                <a:srgbClr val="002060"/>
              </a:solidFill>
              <a:effectLst/>
              <a:latin typeface="Calibri"/>
              <a:ea typeface="Calibri"/>
              <a:cs typeface="عصري عادي" pitchFamily="2" charset="-78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6639339" y="2191638"/>
            <a:ext cx="2385759" cy="58971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الأهداف العامة :</a:t>
            </a:r>
            <a:endParaRPr lang="fr-FR" sz="16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6" name="Zone de texte 4"/>
          <p:cNvSpPr txBox="1"/>
          <p:nvPr/>
        </p:nvSpPr>
        <p:spPr>
          <a:xfrm>
            <a:off x="63034" y="2951002"/>
            <a:ext cx="8863432" cy="16425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 algn="r" rtl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ar-MA" sz="2400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ترسيخ قيم المواطنة لدى التلاميذ</a:t>
            </a:r>
          </a:p>
          <a:p>
            <a:pPr marL="285750" indent="-285750" algn="r" rtl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ar-MA" sz="2400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 تعريف التلاميذ بالقيمة التاريخية و الحضارية لحدث المسيرة الخضراء وعيد الاستقلال</a:t>
            </a:r>
          </a:p>
          <a:p>
            <a:pPr marL="285750" indent="-285750" algn="r" rtl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ar-MA" sz="2400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جعل المتعلمين في قلب هذه الاحداث التاريخية الوطنية الخالدة </a:t>
            </a:r>
          </a:p>
          <a:p>
            <a:pPr marL="285750" indent="-285750" algn="r" rtl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ar-MA" sz="2400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الاحتفاء بتاريخ الاجداد والدفاع عن الوحدة الوطنية</a:t>
            </a:r>
          </a:p>
          <a:p>
            <a:pPr marL="285750" indent="-285750" algn="r" rtl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ar-MA" sz="2400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تعزيز الانتماء الوطني واحترام  الرموز الوطنية .</a:t>
            </a:r>
          </a:p>
          <a:p>
            <a:pPr marL="285750" indent="-285750" algn="r" rtl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sz="1400" dirty="0">
              <a:solidFill>
                <a:srgbClr val="002060"/>
              </a:solidFill>
              <a:effectLst/>
              <a:latin typeface="XM Vahid" panose="02000803090000090004" pitchFamily="2" charset="-78"/>
              <a:ea typeface="Calibri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42670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0"/>
            <a:ext cx="9144793" cy="6834476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899" y="18032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2645" y="-169645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3657232" y="1602250"/>
            <a:ext cx="5486768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عصري عادي" pitchFamily="2" charset="-78"/>
              </a:rPr>
              <a:t>الاطار العام للمسابقة الثقافية :</a:t>
            </a:r>
            <a:endParaRPr lang="fr-FR" sz="1600" dirty="0">
              <a:solidFill>
                <a:srgbClr val="002060"/>
              </a:solidFill>
              <a:effectLst/>
              <a:latin typeface="Calibri"/>
              <a:ea typeface="Calibri"/>
              <a:cs typeface="عصري عادي" pitchFamily="2" charset="-78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6639339" y="2191638"/>
            <a:ext cx="2385759" cy="58971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الأهداف الخاصة :</a:t>
            </a:r>
            <a:endParaRPr lang="fr-FR" sz="16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4" name="Zone de texte 4"/>
          <p:cNvSpPr txBox="1"/>
          <p:nvPr/>
        </p:nvSpPr>
        <p:spPr>
          <a:xfrm>
            <a:off x="-397" y="2894915"/>
            <a:ext cx="8863432" cy="16425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 algn="r" rtl="1">
              <a:buFont typeface="Wingdings" panose="05000000000000000000" pitchFamily="2" charset="2"/>
              <a:buChar char="q"/>
            </a:pPr>
            <a:r>
              <a:rPr lang="ar-MA" sz="2400" dirty="0"/>
              <a:t>تشجيع التنافس الثقافي والمعرفي</a:t>
            </a:r>
            <a:endParaRPr lang="fr-FR" sz="2400" dirty="0"/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dirty="0"/>
              <a:t>انفتاح المتعلم على تاريخه واكتشاف ما يزخر به من بطولات وأمجاد </a:t>
            </a:r>
            <a:endParaRPr lang="fr-FR" sz="2400" dirty="0"/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dirty="0"/>
              <a:t>القدرة على المشاركة في التظاهرات الثقافية</a:t>
            </a:r>
            <a:endParaRPr lang="fr-FR" sz="2400" dirty="0"/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dirty="0"/>
              <a:t>الاسهام في نشر الوعي </a:t>
            </a:r>
            <a:r>
              <a:rPr lang="ar-MA" sz="2400" dirty="0">
                <a:cs typeface="+mj-cs"/>
              </a:rPr>
              <a:t>الثقافي والتاريخي</a:t>
            </a:r>
            <a:endParaRPr lang="fr-FR" sz="2400" dirty="0"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dirty="0">
                <a:cs typeface="+mj-cs"/>
              </a:rPr>
              <a:t>تعزيز الثقة في الذات و تطوير الشخصية </a:t>
            </a:r>
            <a:endParaRPr lang="fr-FR" sz="2400" dirty="0">
              <a:cs typeface="+mj-cs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dirty="0"/>
              <a:t>صقل المواهب وتنمية ملكات الابداع وتهديب الذوق</a:t>
            </a:r>
            <a:endParaRPr lang="fr-FR" sz="2400" dirty="0"/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dirty="0"/>
              <a:t>إثراء المعلومات في مواضيع مختلفة </a:t>
            </a:r>
            <a:endParaRPr lang="fr-FR" sz="2400" dirty="0"/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ar-MA" sz="2400" dirty="0"/>
              <a:t>استثمار أوقات الفراغ في أشياء مفيدة. </a:t>
            </a:r>
            <a:endParaRPr lang="fr-FR" sz="2400" dirty="0"/>
          </a:p>
          <a:p>
            <a:pPr marL="285750" indent="-285750" algn="r" rtl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fr-FR" sz="1400" dirty="0">
              <a:solidFill>
                <a:srgbClr val="002060"/>
              </a:solidFill>
              <a:effectLst/>
              <a:latin typeface="XM Vahid" panose="02000803090000090004" pitchFamily="2" charset="-78"/>
              <a:ea typeface="Calibri"/>
              <a:cs typeface="XM Vahid" panose="02000803090000090004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2073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0"/>
            <a:ext cx="9144793" cy="6834476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899" y="18032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2645" y="-169645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3657232" y="1602250"/>
            <a:ext cx="5486768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عصري عادي" pitchFamily="2" charset="-78"/>
              </a:rPr>
              <a:t>الاطار العام للمسابقة الثقافية :</a:t>
            </a:r>
            <a:endParaRPr lang="fr-FR" sz="1600" dirty="0">
              <a:solidFill>
                <a:srgbClr val="002060"/>
              </a:solidFill>
              <a:effectLst/>
              <a:latin typeface="Calibri"/>
              <a:ea typeface="Calibri"/>
              <a:cs typeface="عصري عادي" pitchFamily="2" charset="-78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6639339" y="2191638"/>
            <a:ext cx="2385759" cy="58971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المراحل:</a:t>
            </a:r>
            <a:endParaRPr lang="fr-FR" sz="16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5" name="Zone de texte 4"/>
          <p:cNvSpPr txBox="1"/>
          <p:nvPr/>
        </p:nvSpPr>
        <p:spPr>
          <a:xfrm>
            <a:off x="0" y="2844100"/>
            <a:ext cx="934772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400" b="1" dirty="0">
                <a:solidFill>
                  <a:srgbClr val="7030A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المرحلة الاولى : مرحلة المجموعات الاقصائية الاولى ، كل مجموعة تضم ستة مشاركين.</a:t>
            </a:r>
            <a:endParaRPr lang="fr-FR" sz="1400" b="1" dirty="0">
              <a:solidFill>
                <a:srgbClr val="7030A0"/>
              </a:solidFill>
              <a:effectLst/>
              <a:latin typeface="XM Vahid" panose="02000803090000090004" pitchFamily="2" charset="-78"/>
              <a:ea typeface="Calibri"/>
              <a:cs typeface="+mj-cs"/>
            </a:endParaRPr>
          </a:p>
        </p:txBody>
      </p:sp>
      <p:sp>
        <p:nvSpPr>
          <p:cNvPr id="16" name="Zone de texte 4"/>
          <p:cNvSpPr txBox="1"/>
          <p:nvPr/>
        </p:nvSpPr>
        <p:spPr>
          <a:xfrm>
            <a:off x="118084" y="3565404"/>
            <a:ext cx="934772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400" b="1" dirty="0">
                <a:solidFill>
                  <a:srgbClr val="00642D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المرحلة الثانية : مرحلة المجموعات الاقصائية الثانية، كل مجموعة تضم ستة مشاركين.</a:t>
            </a:r>
            <a:endParaRPr lang="fr-FR" sz="1400" b="1" dirty="0">
              <a:solidFill>
                <a:srgbClr val="00642D"/>
              </a:solidFill>
              <a:effectLst/>
              <a:latin typeface="XM Vahid" panose="02000803090000090004" pitchFamily="2" charset="-78"/>
              <a:ea typeface="Calibri"/>
              <a:cs typeface="+mj-cs"/>
            </a:endParaRPr>
          </a:p>
        </p:txBody>
      </p:sp>
      <p:sp>
        <p:nvSpPr>
          <p:cNvPr id="23" name="Zone de texte 4"/>
          <p:cNvSpPr txBox="1"/>
          <p:nvPr/>
        </p:nvSpPr>
        <p:spPr>
          <a:xfrm>
            <a:off x="-90700" y="4221088"/>
            <a:ext cx="934772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4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المرحلة الثالثة : مرحلة </a:t>
            </a:r>
            <a:r>
              <a:rPr lang="ar-MA" sz="2400" b="1" dirty="0" err="1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الإقصائيات</a:t>
            </a:r>
            <a:r>
              <a:rPr lang="ar-MA" sz="24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 النهائية الفردية (ستة مشاركين) وتتويج الثلاثة الاوائل</a:t>
            </a:r>
            <a:endParaRPr lang="fr-FR" sz="1400" b="1" dirty="0">
              <a:solidFill>
                <a:srgbClr val="C00000"/>
              </a:solidFill>
              <a:effectLst/>
              <a:latin typeface="XM Vahid" panose="02000803090000090004" pitchFamily="2" charset="-78"/>
              <a:ea typeface="Calibri"/>
              <a:cs typeface="+mj-cs"/>
            </a:endParaRPr>
          </a:p>
        </p:txBody>
      </p:sp>
      <p:sp>
        <p:nvSpPr>
          <p:cNvPr id="24" name="Zone de texte 4"/>
          <p:cNvSpPr txBox="1"/>
          <p:nvPr/>
        </p:nvSpPr>
        <p:spPr>
          <a:xfrm>
            <a:off x="6907900" y="4820837"/>
            <a:ext cx="2385759" cy="58971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التاريخ:</a:t>
            </a:r>
            <a:endParaRPr lang="fr-FR" sz="16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26" name="Zone de texte 4"/>
          <p:cNvSpPr txBox="1"/>
          <p:nvPr/>
        </p:nvSpPr>
        <p:spPr>
          <a:xfrm>
            <a:off x="1565043" y="5115696"/>
            <a:ext cx="6065100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4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خلال الاسبوع  الثاني و الثالث من  شهر نونبر 2024</a:t>
            </a:r>
            <a:endParaRPr lang="fr-FR" sz="1400" b="1" dirty="0">
              <a:effectLst/>
              <a:latin typeface="XM Vahid" panose="02000803090000090004" pitchFamily="2" charset="-78"/>
              <a:ea typeface="Calibri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2865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8" grpId="0"/>
      <p:bldP spid="23" grpId="0"/>
      <p:bldP spid="24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0"/>
            <a:ext cx="9144793" cy="6834476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899" y="18032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2645" y="-169645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3657232" y="1602250"/>
            <a:ext cx="5486768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عصري عادي" pitchFamily="2" charset="-78"/>
              </a:rPr>
              <a:t>الاطار العام للمسابقة الثقافية :</a:t>
            </a:r>
            <a:endParaRPr lang="fr-FR" sz="1600" dirty="0">
              <a:solidFill>
                <a:srgbClr val="002060"/>
              </a:solidFill>
              <a:effectLst/>
              <a:latin typeface="Calibri"/>
              <a:ea typeface="Calibri"/>
              <a:cs typeface="عصري عادي" pitchFamily="2" charset="-78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6639339" y="2191638"/>
            <a:ext cx="2385759" cy="58971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المستفيدون:</a:t>
            </a:r>
            <a:endParaRPr lang="fr-FR" sz="16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5" name="Zone de texte 4"/>
          <p:cNvSpPr txBox="1"/>
          <p:nvPr/>
        </p:nvSpPr>
        <p:spPr>
          <a:xfrm>
            <a:off x="785969" y="2541032"/>
            <a:ext cx="646425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4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جميع تلاميذ المستوى السادس ابتدائي ( الفوج الأول والثاني)</a:t>
            </a:r>
            <a:endParaRPr lang="fr-FR" sz="1400" b="1" dirty="0">
              <a:effectLst/>
              <a:latin typeface="XM Vahid" panose="02000803090000090004" pitchFamily="2" charset="-78"/>
              <a:ea typeface="Calibri"/>
              <a:cs typeface="+mj-cs"/>
            </a:endParaRPr>
          </a:p>
        </p:txBody>
      </p:sp>
      <p:sp>
        <p:nvSpPr>
          <p:cNvPr id="16" name="Zone de texte 4"/>
          <p:cNvSpPr txBox="1"/>
          <p:nvPr/>
        </p:nvSpPr>
        <p:spPr>
          <a:xfrm>
            <a:off x="6701730" y="3060779"/>
            <a:ext cx="2385759" cy="58971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الاشراف:</a:t>
            </a:r>
            <a:endParaRPr lang="fr-FR" sz="16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23" name="Zone de texte 4"/>
          <p:cNvSpPr txBox="1"/>
          <p:nvPr/>
        </p:nvSpPr>
        <p:spPr>
          <a:xfrm>
            <a:off x="1127721" y="3437825"/>
            <a:ext cx="6575362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4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منسقو نادي القراءة والكتاب</a:t>
            </a:r>
            <a:endParaRPr lang="fr-FR" sz="1400" b="1" dirty="0">
              <a:solidFill>
                <a:srgbClr val="002060"/>
              </a:solidFill>
              <a:effectLst/>
              <a:latin typeface="XM Vahid" panose="02000803090000090004" pitchFamily="2" charset="-78"/>
              <a:ea typeface="Calibri"/>
              <a:cs typeface="+mj-cs"/>
            </a:endParaRPr>
          </a:p>
        </p:txBody>
      </p:sp>
      <p:sp>
        <p:nvSpPr>
          <p:cNvPr id="24" name="Zone de texte 4"/>
          <p:cNvSpPr txBox="1"/>
          <p:nvPr/>
        </p:nvSpPr>
        <p:spPr>
          <a:xfrm>
            <a:off x="6758241" y="4020266"/>
            <a:ext cx="2385759" cy="58971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لجنة التحكيم:</a:t>
            </a:r>
            <a:endParaRPr lang="fr-FR" sz="16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26" name="Zone de texte 4"/>
          <p:cNvSpPr txBox="1"/>
          <p:nvPr/>
        </p:nvSpPr>
        <p:spPr>
          <a:xfrm>
            <a:off x="125760" y="4499737"/>
            <a:ext cx="7124465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MA" sz="24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الاساتذة :</a:t>
            </a:r>
            <a:endParaRPr lang="fr-FR" sz="1400" b="1" dirty="0">
              <a:effectLst/>
              <a:latin typeface="XM Vahid" panose="02000803090000090004" pitchFamily="2" charset="-78"/>
              <a:ea typeface="Calibri"/>
              <a:cs typeface="+mj-cs"/>
            </a:endParaRPr>
          </a:p>
        </p:txBody>
      </p:sp>
      <p:sp>
        <p:nvSpPr>
          <p:cNvPr id="27" name="Zone de texte 4"/>
          <p:cNvSpPr txBox="1"/>
          <p:nvPr/>
        </p:nvSpPr>
        <p:spPr>
          <a:xfrm>
            <a:off x="6758241" y="5009968"/>
            <a:ext cx="2385759" cy="58971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التتويج:</a:t>
            </a:r>
            <a:endParaRPr lang="fr-FR" sz="16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28" name="Zone de texte 4"/>
          <p:cNvSpPr txBox="1"/>
          <p:nvPr/>
        </p:nvSpPr>
        <p:spPr>
          <a:xfrm>
            <a:off x="2352069" y="5347208"/>
            <a:ext cx="467708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MA" sz="24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cs typeface="+mj-cs"/>
              </a:rPr>
              <a:t>جوائز تحفيزية وشواهد التفوق والمشاركة</a:t>
            </a:r>
            <a:endParaRPr lang="fr-FR" sz="1400" b="1" dirty="0">
              <a:effectLst/>
              <a:latin typeface="XM Vahid" panose="02000803090000090004" pitchFamily="2" charset="-78"/>
              <a:ea typeface="Calibri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1098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2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8" grpId="0"/>
      <p:bldP spid="15" grpId="0"/>
      <p:bldP spid="16" grpId="0"/>
      <p:bldP spid="23" grpId="0"/>
      <p:bldP spid="24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0"/>
            <a:ext cx="9144793" cy="6834476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899" y="18032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2645" y="-169645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3657232" y="1602250"/>
            <a:ext cx="5486768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عصري عادي" pitchFamily="2" charset="-78"/>
              </a:rPr>
              <a:t>الاطار العام للمسابقة الثقافية :</a:t>
            </a:r>
            <a:endParaRPr lang="fr-FR" sz="1600" dirty="0">
              <a:solidFill>
                <a:srgbClr val="002060"/>
              </a:solidFill>
              <a:effectLst/>
              <a:latin typeface="Calibri"/>
              <a:ea typeface="Calibri"/>
              <a:cs typeface="عصري عادي" pitchFamily="2" charset="-78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6599765" y="2191638"/>
            <a:ext cx="2385759" cy="58971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ت</a:t>
            </a:r>
            <a:r>
              <a:rPr lang="ar-MA" sz="2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قويم المسابقة:</a:t>
            </a:r>
            <a:endParaRPr lang="fr-FR" sz="16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200304"/>
              </p:ext>
            </p:extLst>
          </p:nvPr>
        </p:nvGraphicFramePr>
        <p:xfrm>
          <a:off x="520340" y="2967848"/>
          <a:ext cx="8340543" cy="24384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84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التنقيط الاجمالي</a:t>
                      </a:r>
                      <a:endParaRPr lang="fr-FR" sz="2400" dirty="0">
                        <a:solidFill>
                          <a:schemeClr val="tx1"/>
                        </a:solidFill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عدد الاسئلة</a:t>
                      </a:r>
                      <a:r>
                        <a:rPr lang="ar-MA" sz="2400" baseline="0" dirty="0">
                          <a:solidFill>
                            <a:schemeClr val="tx1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 </a:t>
                      </a:r>
                      <a:endParaRPr lang="fr-FR" sz="2400" dirty="0">
                        <a:solidFill>
                          <a:schemeClr val="tx1"/>
                        </a:solidFill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مجالات الاسئلة</a:t>
                      </a:r>
                      <a:endParaRPr lang="fr-FR" sz="2400" dirty="0">
                        <a:solidFill>
                          <a:schemeClr val="tx1"/>
                        </a:solidFill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 3 × 10 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3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مجال</a:t>
                      </a:r>
                      <a:r>
                        <a:rPr lang="ar-MA" sz="2000" b="1" baseline="0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 ال</a:t>
                      </a:r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أسئلة المباشرة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 3 × 10 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3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مجال الأسئلة الاختيارية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 3 × 10 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3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مجال أسئلة الثقافة العامة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10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1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مجال الابداع ( الرسم / الكتابة / الانشاد / التمثيل ... )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ar-MA" sz="2000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100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 المجموع</a:t>
                      </a:r>
                      <a:endParaRPr lang="fr-FR" sz="2000" b="1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3351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0"/>
            <a:ext cx="9144793" cy="6834476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899" y="18032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2645" y="-169645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3657232" y="1602250"/>
            <a:ext cx="5486768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عصري عادي" pitchFamily="2" charset="-78"/>
              </a:rPr>
              <a:t>الاطار العام للمسابقة الثقافية :</a:t>
            </a:r>
            <a:endParaRPr lang="fr-FR" sz="1600" dirty="0">
              <a:solidFill>
                <a:srgbClr val="002060"/>
              </a:solidFill>
              <a:effectLst/>
              <a:latin typeface="Calibri"/>
              <a:ea typeface="Calibri"/>
              <a:cs typeface="عصري عادي" pitchFamily="2" charset="-78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595377" y="1595743"/>
            <a:ext cx="3420715" cy="58971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نموذج جدول التنقيط</a:t>
            </a:r>
            <a:r>
              <a:rPr lang="ar-MA" sz="2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:</a:t>
            </a:r>
            <a:endParaRPr lang="fr-FR" sz="16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986932"/>
              </p:ext>
            </p:extLst>
          </p:nvPr>
        </p:nvGraphicFramePr>
        <p:xfrm>
          <a:off x="346680" y="2213348"/>
          <a:ext cx="8678418" cy="38582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6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6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6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6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6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6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527">
                <a:tc>
                  <a:txBody>
                    <a:bodyPr/>
                    <a:lstStyle/>
                    <a:p>
                      <a:pPr algn="ctr" rtl="1"/>
                      <a:r>
                        <a:rPr lang="ar-MA" sz="1400" b="1" dirty="0"/>
                        <a:t>المجموعة/ التلميذ(ة)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400" b="1" dirty="0"/>
                        <a:t>المجموعة/ التلميذ(ة)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400" b="1" dirty="0"/>
                        <a:t>المجموعة/ التلميذ(ة)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400" b="1" dirty="0"/>
                        <a:t>المجموعة/ التلميذ(ة)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400" b="1" dirty="0"/>
                        <a:t>رقم السؤال</a:t>
                      </a:r>
                      <a:endParaRPr lang="fr-FR" sz="14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400" b="1" dirty="0"/>
                        <a:t>مجال الاسئلة</a:t>
                      </a:r>
                      <a:endParaRPr lang="fr-FR" sz="1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/>
                        <a:t>1</a:t>
                      </a:r>
                      <a:endParaRPr lang="fr-FR" sz="12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endParaRPr lang="ar-MA" sz="1600" b="1" dirty="0"/>
                    </a:p>
                    <a:p>
                      <a:pPr algn="ctr" rtl="1"/>
                      <a:r>
                        <a:rPr lang="ar-MA" sz="1600" b="1" dirty="0"/>
                        <a:t>الاسئلة</a:t>
                      </a:r>
                      <a:r>
                        <a:rPr lang="ar-MA" sz="1600" b="1" baseline="0" dirty="0"/>
                        <a:t> المباشرة</a:t>
                      </a:r>
                      <a:endParaRPr lang="fr-FR" sz="16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/>
                        <a:t>2</a:t>
                      </a:r>
                      <a:endParaRPr lang="fr-FR" sz="12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1"/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/>
                        <a:t>3</a:t>
                      </a:r>
                      <a:endParaRPr lang="fr-FR" sz="12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1"/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/>
                        <a:t>1</a:t>
                      </a:r>
                      <a:endParaRPr lang="fr-FR" sz="12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endParaRPr lang="ar-MA" sz="1600" b="1" dirty="0"/>
                    </a:p>
                    <a:p>
                      <a:pPr algn="ctr" rtl="1"/>
                      <a:r>
                        <a:rPr lang="ar-MA" sz="1600" b="1" dirty="0"/>
                        <a:t>الاسئلة الاختيارية</a:t>
                      </a:r>
                      <a:endParaRPr lang="fr-FR" sz="16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/>
                        <a:t>2</a:t>
                      </a:r>
                      <a:endParaRPr lang="fr-FR" sz="12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1"/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/>
                        <a:t>3</a:t>
                      </a:r>
                      <a:endParaRPr lang="fr-FR" sz="12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1"/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/>
                        <a:t>1</a:t>
                      </a:r>
                      <a:endParaRPr lang="fr-FR" sz="12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endParaRPr lang="ar-MA" sz="1600" b="1" dirty="0"/>
                    </a:p>
                    <a:p>
                      <a:pPr algn="ctr" rtl="1"/>
                      <a:r>
                        <a:rPr lang="ar-MA" sz="1600" b="1" dirty="0"/>
                        <a:t>أسئلة</a:t>
                      </a:r>
                      <a:r>
                        <a:rPr lang="ar-MA" sz="1600" b="1" baseline="0" dirty="0"/>
                        <a:t> الثقافة العامة</a:t>
                      </a:r>
                      <a:endParaRPr lang="fr-FR" sz="16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/>
                        <a:t>2</a:t>
                      </a:r>
                      <a:endParaRPr lang="fr-FR" sz="12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/>
                        <a:t>3</a:t>
                      </a:r>
                      <a:endParaRPr lang="fr-FR" sz="12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392"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/>
                        <a:t>1</a:t>
                      </a:r>
                      <a:endParaRPr lang="fr-FR" sz="12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600" b="1" dirty="0"/>
                        <a:t>مجال الابداع</a:t>
                      </a:r>
                      <a:endParaRPr lang="fr-FR" sz="16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392"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600" b="1" dirty="0"/>
                        <a:t>المجموع</a:t>
                      </a:r>
                      <a:endParaRPr lang="fr-FR" sz="16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4392"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/>
                      <a:endParaRPr lang="fr-FR" sz="11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600" b="1" dirty="0"/>
                        <a:t>الترتيب</a:t>
                      </a:r>
                      <a:endParaRPr lang="fr-FR" sz="16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8279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0"/>
            <a:ext cx="9144793" cy="6808175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450" y="796547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6181" y="451696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1763457" y="2763520"/>
            <a:ext cx="5486768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72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المرحلة الأولى</a:t>
            </a:r>
            <a:endParaRPr lang="fr-FR" sz="4800" b="1" dirty="0">
              <a:solidFill>
                <a:srgbClr val="00206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820862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7" y="0"/>
            <a:ext cx="9144793" cy="6808175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" y="72307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6759" y="535147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6042991" y="1531141"/>
            <a:ext cx="299794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المرحلة الأولى</a:t>
            </a:r>
            <a:endParaRPr lang="fr-FR" sz="2000" b="1" dirty="0">
              <a:solidFill>
                <a:srgbClr val="00206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2" name="Zone de texte 4"/>
          <p:cNvSpPr txBox="1"/>
          <p:nvPr/>
        </p:nvSpPr>
        <p:spPr>
          <a:xfrm>
            <a:off x="1719551" y="1624813"/>
            <a:ext cx="462716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مجال الأسئلة المباشرة :</a:t>
            </a:r>
            <a:endParaRPr lang="fr-FR" dirty="0">
              <a:solidFill>
                <a:schemeClr val="accent6">
                  <a:lumMod val="50000"/>
                </a:schemeClr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  <p:sp>
        <p:nvSpPr>
          <p:cNvPr id="13" name="Zone de texte 4"/>
          <p:cNvSpPr txBox="1"/>
          <p:nvPr/>
        </p:nvSpPr>
        <p:spPr>
          <a:xfrm>
            <a:off x="6346714" y="2384995"/>
            <a:ext cx="249738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00642D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السؤال الأول :</a:t>
            </a:r>
            <a:endParaRPr lang="fr-FR" b="1" dirty="0">
              <a:solidFill>
                <a:srgbClr val="00642D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4" name="Zone de texte 4"/>
          <p:cNvSpPr txBox="1"/>
          <p:nvPr/>
        </p:nvSpPr>
        <p:spPr>
          <a:xfrm>
            <a:off x="636892" y="3094997"/>
            <a:ext cx="793396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ماهي السنة التي نظم فيها المغرب المسيرة الخضراء ؟</a:t>
            </a:r>
            <a:endParaRPr lang="fr-FR" b="1" dirty="0">
              <a:solidFill>
                <a:srgbClr val="00206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5" name="Organigramme : Connecteur 14"/>
          <p:cNvSpPr/>
          <p:nvPr/>
        </p:nvSpPr>
        <p:spPr>
          <a:xfrm>
            <a:off x="595377" y="3987369"/>
            <a:ext cx="1440160" cy="1512168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00642D"/>
            </a:solidFill>
          </a:ln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ysClr val="windowText" lastClr="000000">
                <a:shade val="25000"/>
                <a:satMod val="180000"/>
              </a:sysClr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62810" y="4565181"/>
            <a:ext cx="1305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00642D"/>
                </a:solidFill>
                <a:latin typeface="Candara"/>
                <a:cs typeface="Arial"/>
              </a:rPr>
              <a:t>انتهى الوقت</a:t>
            </a:r>
            <a:endParaRPr lang="fr-FR" sz="2000" b="1" dirty="0">
              <a:solidFill>
                <a:srgbClr val="00642D"/>
              </a:solidFill>
              <a:latin typeface="Candara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2899049" y="4743453"/>
            <a:ext cx="511980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الجواب : سنة 1975</a:t>
            </a:r>
            <a:endParaRPr lang="fr-FR" b="1" dirty="0">
              <a:solidFill>
                <a:srgbClr val="C00000"/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86912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5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2" grpId="0"/>
      <p:bldP spid="13" grpId="0"/>
      <p:bldP spid="14" grpId="0"/>
      <p:bldP spid="15" grpId="0" animBg="1"/>
      <p:bldP spid="16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7" y="0"/>
            <a:ext cx="9144793" cy="6808175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" y="72307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6759" y="535147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6042991" y="1531141"/>
            <a:ext cx="299794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المرحلة الأولى</a:t>
            </a:r>
            <a:endParaRPr lang="fr-FR" sz="2000" b="1" dirty="0">
              <a:solidFill>
                <a:srgbClr val="00206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2" name="Zone de texte 4"/>
          <p:cNvSpPr txBox="1"/>
          <p:nvPr/>
        </p:nvSpPr>
        <p:spPr>
          <a:xfrm>
            <a:off x="1719551" y="1624813"/>
            <a:ext cx="462716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مجال الأسئلة المباشرة :</a:t>
            </a:r>
            <a:endParaRPr lang="fr-FR" dirty="0">
              <a:solidFill>
                <a:schemeClr val="accent6">
                  <a:lumMod val="50000"/>
                </a:schemeClr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  <p:sp>
        <p:nvSpPr>
          <p:cNvPr id="13" name="Zone de texte 4"/>
          <p:cNvSpPr txBox="1"/>
          <p:nvPr/>
        </p:nvSpPr>
        <p:spPr>
          <a:xfrm>
            <a:off x="6346714" y="2384995"/>
            <a:ext cx="249738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00642D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السؤال الثاني :</a:t>
            </a:r>
            <a:endParaRPr lang="fr-FR" b="1" dirty="0">
              <a:solidFill>
                <a:srgbClr val="00642D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4" name="Zone de texte 4"/>
          <p:cNvSpPr txBox="1"/>
          <p:nvPr/>
        </p:nvSpPr>
        <p:spPr>
          <a:xfrm>
            <a:off x="636892" y="3094997"/>
            <a:ext cx="793396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XM Vahid"/>
              </a:rPr>
              <a:t>من أعطى أمر تنظيم المسيرة الخضراء ؟</a:t>
            </a:r>
            <a:endParaRPr lang="fr-FR" sz="2000" b="1" dirty="0">
              <a:solidFill>
                <a:srgbClr val="002060"/>
              </a:solidFill>
              <a:ea typeface="Calibri"/>
              <a:cs typeface="Arial"/>
            </a:endParaRPr>
          </a:p>
        </p:txBody>
      </p:sp>
      <p:sp>
        <p:nvSpPr>
          <p:cNvPr id="15" name="Organigramme : Connecteur 14"/>
          <p:cNvSpPr/>
          <p:nvPr/>
        </p:nvSpPr>
        <p:spPr>
          <a:xfrm>
            <a:off x="595377" y="3987369"/>
            <a:ext cx="1440160" cy="1512168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00642D"/>
            </a:solidFill>
          </a:ln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ysClr val="windowText" lastClr="000000">
                <a:shade val="25000"/>
                <a:satMod val="180000"/>
              </a:sysClr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62810" y="4565181"/>
            <a:ext cx="1305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00642D"/>
                </a:solidFill>
                <a:latin typeface="Candara"/>
                <a:cs typeface="Arial"/>
              </a:rPr>
              <a:t>انتهى الوقت</a:t>
            </a:r>
            <a:endParaRPr lang="fr-FR" sz="2000" b="1" dirty="0">
              <a:solidFill>
                <a:srgbClr val="00642D"/>
              </a:solidFill>
              <a:latin typeface="Candara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2899049" y="4743453"/>
            <a:ext cx="511980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الجواب : الحسن الثاني المغفور له</a:t>
            </a:r>
            <a:endParaRPr lang="fr-FR" b="1" dirty="0">
              <a:solidFill>
                <a:srgbClr val="C00000"/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53298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5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2" grpId="0"/>
      <p:bldP spid="13" grpId="0"/>
      <p:bldP spid="14" grpId="0"/>
      <p:bldP spid="15" grpId="0" animBg="1"/>
      <p:bldP spid="16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7" y="0"/>
            <a:ext cx="9144793" cy="6808175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" y="72307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6759" y="535147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6042991" y="1531141"/>
            <a:ext cx="299794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المرحلة الأولى</a:t>
            </a:r>
            <a:endParaRPr lang="fr-FR" sz="2000" b="1" dirty="0">
              <a:solidFill>
                <a:srgbClr val="00206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2" name="Zone de texte 4"/>
          <p:cNvSpPr txBox="1"/>
          <p:nvPr/>
        </p:nvSpPr>
        <p:spPr>
          <a:xfrm>
            <a:off x="1719551" y="1624813"/>
            <a:ext cx="462716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مجال الأسئلة المباشرة :</a:t>
            </a:r>
            <a:endParaRPr lang="fr-FR" dirty="0">
              <a:solidFill>
                <a:schemeClr val="accent6">
                  <a:lumMod val="50000"/>
                </a:schemeClr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  <p:sp>
        <p:nvSpPr>
          <p:cNvPr id="13" name="Zone de texte 4"/>
          <p:cNvSpPr txBox="1"/>
          <p:nvPr/>
        </p:nvSpPr>
        <p:spPr>
          <a:xfrm>
            <a:off x="6346714" y="2384995"/>
            <a:ext cx="249738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00642D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السؤال الثالث :</a:t>
            </a:r>
            <a:endParaRPr lang="fr-FR" b="1" dirty="0">
              <a:solidFill>
                <a:srgbClr val="00642D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4" name="Zone de texte 4"/>
          <p:cNvSpPr txBox="1"/>
          <p:nvPr/>
        </p:nvSpPr>
        <p:spPr>
          <a:xfrm>
            <a:off x="636892" y="3094997"/>
            <a:ext cx="793396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XM Vahid"/>
              </a:rPr>
              <a:t>كم عدد الموقعين </a:t>
            </a:r>
            <a:r>
              <a:rPr lang="ar-MA" sz="28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XM Vahid"/>
              </a:rPr>
              <a:t>على</a:t>
            </a:r>
            <a:r>
              <a:rPr lang="ar-MA" sz="32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XM Vahid"/>
              </a:rPr>
              <a:t> وثيقة المطالبة باستقلال المغرب؟</a:t>
            </a:r>
            <a:endParaRPr lang="fr-FR" b="1" dirty="0">
              <a:solidFill>
                <a:srgbClr val="002060"/>
              </a:solidFill>
              <a:ea typeface="Calibri"/>
              <a:cs typeface="Arial"/>
            </a:endParaRPr>
          </a:p>
        </p:txBody>
      </p:sp>
      <p:sp>
        <p:nvSpPr>
          <p:cNvPr id="15" name="Organigramme : Connecteur 14"/>
          <p:cNvSpPr/>
          <p:nvPr/>
        </p:nvSpPr>
        <p:spPr>
          <a:xfrm>
            <a:off x="595377" y="3987369"/>
            <a:ext cx="1440160" cy="1512168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00642D"/>
            </a:solidFill>
          </a:ln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ysClr val="windowText" lastClr="000000">
                <a:shade val="25000"/>
                <a:satMod val="180000"/>
              </a:sysClr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62810" y="4565181"/>
            <a:ext cx="1305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00642D"/>
                </a:solidFill>
                <a:latin typeface="Candara"/>
                <a:cs typeface="Arial"/>
              </a:rPr>
              <a:t>انتهى الوقت</a:t>
            </a:r>
            <a:endParaRPr lang="fr-FR" sz="2000" b="1" dirty="0">
              <a:solidFill>
                <a:srgbClr val="00642D"/>
              </a:solidFill>
              <a:latin typeface="Candara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2899049" y="4743453"/>
            <a:ext cx="511980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الجواب : 60</a:t>
            </a:r>
            <a:endParaRPr lang="fr-FR" b="1" dirty="0">
              <a:solidFill>
                <a:srgbClr val="C00000"/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6691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5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2" grpId="0"/>
      <p:bldP spid="13" grpId="0"/>
      <p:bldP spid="14" grpId="0"/>
      <p:bldP spid="15" grpId="0" animBg="1"/>
      <p:bldP spid="16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7" y="0"/>
            <a:ext cx="9144793" cy="6808175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" y="72307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6759" y="535147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6042991" y="1531141"/>
            <a:ext cx="299794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المرحلة الأولى</a:t>
            </a:r>
            <a:endParaRPr lang="fr-FR" sz="2000" b="1" dirty="0">
              <a:solidFill>
                <a:srgbClr val="00206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2" name="Zone de texte 4"/>
          <p:cNvSpPr txBox="1"/>
          <p:nvPr/>
        </p:nvSpPr>
        <p:spPr>
          <a:xfrm>
            <a:off x="1719551" y="1624813"/>
            <a:ext cx="462716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مجال أسئلة الاختيارات:</a:t>
            </a:r>
            <a:endParaRPr lang="fr-FR" dirty="0">
              <a:solidFill>
                <a:schemeClr val="accent6">
                  <a:lumMod val="50000"/>
                </a:schemeClr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  <p:sp>
        <p:nvSpPr>
          <p:cNvPr id="13" name="Zone de texte 4"/>
          <p:cNvSpPr txBox="1"/>
          <p:nvPr/>
        </p:nvSpPr>
        <p:spPr>
          <a:xfrm>
            <a:off x="6346714" y="2384995"/>
            <a:ext cx="249738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00642D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السؤال الأول :</a:t>
            </a:r>
            <a:endParaRPr lang="fr-FR" b="1" dirty="0">
              <a:solidFill>
                <a:srgbClr val="00642D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4" name="Zone de texte 4"/>
          <p:cNvSpPr txBox="1"/>
          <p:nvPr/>
        </p:nvSpPr>
        <p:spPr>
          <a:xfrm>
            <a:off x="679361" y="2883727"/>
            <a:ext cx="793396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XM Vahid"/>
              </a:rPr>
              <a:t>ما اسم الدولة التي كانت تحتل الصحراء المغربية           قبل تنظيم المسيرة الخضراء</a:t>
            </a:r>
            <a:r>
              <a:rPr lang="ar-MA" sz="32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؟</a:t>
            </a: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إسبانيا / فرنسا / المغرب</a:t>
            </a:r>
            <a:endParaRPr lang="fr-FR" b="1" dirty="0">
              <a:solidFill>
                <a:schemeClr val="accent6">
                  <a:lumMod val="50000"/>
                </a:schemeClr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5" name="Organigramme : Connecteur 14"/>
          <p:cNvSpPr/>
          <p:nvPr/>
        </p:nvSpPr>
        <p:spPr>
          <a:xfrm>
            <a:off x="595377" y="3987369"/>
            <a:ext cx="1440160" cy="1512168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00642D"/>
            </a:solidFill>
          </a:ln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ysClr val="windowText" lastClr="000000">
                <a:shade val="25000"/>
                <a:satMod val="180000"/>
              </a:sysClr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62810" y="4565181"/>
            <a:ext cx="1305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00642D"/>
                </a:solidFill>
                <a:latin typeface="Candara"/>
                <a:cs typeface="Arial"/>
              </a:rPr>
              <a:t>انتهى الوقت</a:t>
            </a:r>
            <a:endParaRPr lang="fr-FR" sz="2000" b="1" dirty="0">
              <a:solidFill>
                <a:srgbClr val="00642D"/>
              </a:solidFill>
              <a:latin typeface="Candara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2483514" y="4911841"/>
            <a:ext cx="511980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الجواب : إسبانيا</a:t>
            </a:r>
            <a:endParaRPr lang="fr-FR" b="1" dirty="0">
              <a:solidFill>
                <a:srgbClr val="C00000"/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40044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5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2" grpId="0"/>
      <p:bldP spid="13" grpId="0"/>
      <p:bldP spid="14" grpId="0"/>
      <p:bldP spid="15" grpId="0" animBg="1"/>
      <p:bldP spid="16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7" y="0"/>
            <a:ext cx="9144793" cy="6808175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" y="72307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6759" y="535147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6042991" y="1531141"/>
            <a:ext cx="299794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المرحلة الأولى</a:t>
            </a:r>
            <a:endParaRPr lang="fr-FR" sz="2000" b="1" dirty="0">
              <a:solidFill>
                <a:srgbClr val="00206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2" name="Zone de texte 4"/>
          <p:cNvSpPr txBox="1"/>
          <p:nvPr/>
        </p:nvSpPr>
        <p:spPr>
          <a:xfrm>
            <a:off x="1719551" y="1624813"/>
            <a:ext cx="462716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مجال أسئلة الاختيارات:</a:t>
            </a:r>
            <a:endParaRPr lang="fr-FR" dirty="0">
              <a:solidFill>
                <a:schemeClr val="accent6">
                  <a:lumMod val="50000"/>
                </a:schemeClr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  <p:sp>
        <p:nvSpPr>
          <p:cNvPr id="13" name="Zone de texte 4"/>
          <p:cNvSpPr txBox="1"/>
          <p:nvPr/>
        </p:nvSpPr>
        <p:spPr>
          <a:xfrm>
            <a:off x="6346714" y="2384995"/>
            <a:ext cx="249738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00642D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السؤال الثاني :</a:t>
            </a:r>
            <a:endParaRPr lang="fr-FR" b="1" dirty="0">
              <a:solidFill>
                <a:srgbClr val="00642D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4" name="Zone de texte 4"/>
          <p:cNvSpPr txBox="1"/>
          <p:nvPr/>
        </p:nvSpPr>
        <p:spPr>
          <a:xfrm>
            <a:off x="679361" y="2883727"/>
            <a:ext cx="793396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XM Vahid"/>
              </a:rPr>
              <a:t>كم عدد المغاربة المشاركين في المسيرة الخضراء</a:t>
            </a:r>
            <a:r>
              <a:rPr lang="ar-MA" sz="32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؟</a:t>
            </a: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150ألف/ 205ألف / 350ألف</a:t>
            </a:r>
            <a:endParaRPr lang="fr-FR" b="1" dirty="0">
              <a:solidFill>
                <a:schemeClr val="accent6">
                  <a:lumMod val="50000"/>
                </a:schemeClr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5" name="Organigramme : Connecteur 14"/>
          <p:cNvSpPr/>
          <p:nvPr/>
        </p:nvSpPr>
        <p:spPr>
          <a:xfrm>
            <a:off x="595377" y="3987369"/>
            <a:ext cx="1440160" cy="1512168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00642D"/>
            </a:solidFill>
          </a:ln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ysClr val="windowText" lastClr="000000">
                <a:shade val="25000"/>
                <a:satMod val="180000"/>
              </a:sysClr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62810" y="4565181"/>
            <a:ext cx="1305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00642D"/>
                </a:solidFill>
                <a:latin typeface="Candara"/>
                <a:cs typeface="Arial"/>
              </a:rPr>
              <a:t>انتهى الوقت</a:t>
            </a:r>
            <a:endParaRPr lang="fr-FR" sz="2000" b="1" dirty="0">
              <a:solidFill>
                <a:srgbClr val="00642D"/>
              </a:solidFill>
              <a:latin typeface="Candara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2483514" y="4911841"/>
            <a:ext cx="511980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الجواب : 350ألف</a:t>
            </a:r>
            <a:endParaRPr lang="fr-FR" b="1" dirty="0">
              <a:solidFill>
                <a:srgbClr val="C00000"/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5721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5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2" grpId="0"/>
      <p:bldP spid="13" grpId="0"/>
      <p:bldP spid="14" grpId="0"/>
      <p:bldP spid="15" grpId="0" animBg="1"/>
      <p:bldP spid="16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7" y="0"/>
            <a:ext cx="9144793" cy="6808175"/>
          </a:xfrm>
          <a:prstGeom prst="rect">
            <a:avLst/>
          </a:prstGeom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" y="723071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6759" y="535147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6042991" y="1531141"/>
            <a:ext cx="299794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المرحلة الأولى</a:t>
            </a:r>
            <a:endParaRPr lang="fr-FR" sz="2000" b="1" dirty="0">
              <a:solidFill>
                <a:srgbClr val="00206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2" name="Zone de texte 4"/>
          <p:cNvSpPr txBox="1"/>
          <p:nvPr/>
        </p:nvSpPr>
        <p:spPr>
          <a:xfrm>
            <a:off x="1719551" y="1624813"/>
            <a:ext cx="462716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مجال أسئلة الاختيارات:</a:t>
            </a:r>
            <a:endParaRPr lang="fr-FR" dirty="0">
              <a:solidFill>
                <a:schemeClr val="accent6">
                  <a:lumMod val="50000"/>
                </a:schemeClr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  <p:sp>
        <p:nvSpPr>
          <p:cNvPr id="13" name="Zone de texte 4"/>
          <p:cNvSpPr txBox="1"/>
          <p:nvPr/>
        </p:nvSpPr>
        <p:spPr>
          <a:xfrm>
            <a:off x="6346714" y="2384995"/>
            <a:ext cx="249738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00642D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السؤال الثالث :</a:t>
            </a:r>
            <a:endParaRPr lang="fr-FR" b="1" dirty="0">
              <a:solidFill>
                <a:srgbClr val="00642D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4" name="Zone de texte 4"/>
          <p:cNvSpPr txBox="1"/>
          <p:nvPr/>
        </p:nvSpPr>
        <p:spPr>
          <a:xfrm>
            <a:off x="1079758" y="2962807"/>
            <a:ext cx="7911490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40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XM Vahid"/>
              </a:rPr>
              <a:t>    كم هي مساحة الصحراء المغربية ؟</a:t>
            </a: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fr-FR" sz="3200" b="1" dirty="0">
                <a:solidFill>
                  <a:srgbClr val="7030A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+mj-cs"/>
              </a:rPr>
              <a:t>250000Km²</a:t>
            </a:r>
            <a:r>
              <a:rPr lang="ar-MA" sz="3200" b="1" dirty="0">
                <a:solidFill>
                  <a:srgbClr val="7030A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+mj-cs"/>
              </a:rPr>
              <a:t>/</a:t>
            </a:r>
            <a:r>
              <a:rPr lang="fr-FR" sz="3200" b="1" dirty="0">
                <a:solidFill>
                  <a:srgbClr val="00B0F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+mj-cs"/>
              </a:rPr>
              <a:t>277000Km²</a:t>
            </a:r>
            <a:r>
              <a:rPr lang="ar-MA" sz="3200" b="1" dirty="0">
                <a:solidFill>
                  <a:srgbClr val="7030A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+mj-cs"/>
              </a:rPr>
              <a:t>/</a:t>
            </a:r>
            <a:r>
              <a:rPr lang="fr-FR" sz="3200" b="1" dirty="0">
                <a:solidFill>
                  <a:srgbClr val="00B05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+mj-cs"/>
              </a:rPr>
              <a:t>266000Km²</a:t>
            </a:r>
            <a:endParaRPr lang="fr-FR" sz="3200" b="1" dirty="0">
              <a:solidFill>
                <a:srgbClr val="00B050"/>
              </a:solidFill>
              <a:ea typeface="Calibri"/>
              <a:cs typeface="+mj-cs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sz="2400" b="1" dirty="0">
              <a:solidFill>
                <a:srgbClr val="7030A0"/>
              </a:solidFill>
              <a:ea typeface="Calibri"/>
              <a:cs typeface="Arial"/>
            </a:endParaRPr>
          </a:p>
        </p:txBody>
      </p:sp>
      <p:sp>
        <p:nvSpPr>
          <p:cNvPr id="15" name="Organigramme : Connecteur 14"/>
          <p:cNvSpPr/>
          <p:nvPr/>
        </p:nvSpPr>
        <p:spPr>
          <a:xfrm>
            <a:off x="595377" y="3987369"/>
            <a:ext cx="1440160" cy="1512168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00642D"/>
            </a:solidFill>
          </a:ln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ysClr val="windowText" lastClr="000000">
                <a:shade val="25000"/>
                <a:satMod val="180000"/>
              </a:sysClr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62810" y="4565181"/>
            <a:ext cx="1305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00642D"/>
                </a:solidFill>
                <a:latin typeface="Candara"/>
                <a:cs typeface="Arial"/>
              </a:rPr>
              <a:t>انتهى الوقت</a:t>
            </a:r>
            <a:endParaRPr lang="fr-FR" sz="2000" b="1" dirty="0">
              <a:solidFill>
                <a:srgbClr val="00642D"/>
              </a:solidFill>
              <a:latin typeface="Candara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2449097" y="4765236"/>
            <a:ext cx="511980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الجواب : </a:t>
            </a:r>
            <a:r>
              <a:rPr lang="fr-FR" sz="32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المحارب حُرّ" pitchFamily="2" charset="-78"/>
              </a:rPr>
              <a:t>266000Km²</a:t>
            </a:r>
            <a:endParaRPr lang="fr-FR" b="1" dirty="0">
              <a:solidFill>
                <a:srgbClr val="C00000"/>
              </a:solidFill>
              <a:ea typeface="Calibri"/>
              <a:cs typeface="المحارب حُرّ" pitchFamily="2" charset="-78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b="1" dirty="0">
              <a:solidFill>
                <a:srgbClr val="C00000"/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5887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5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2" grpId="0"/>
      <p:bldP spid="13" grpId="0"/>
      <p:bldP spid="14" grpId="0"/>
      <p:bldP spid="15" grpId="0" animBg="1"/>
      <p:bldP spid="16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2" y="24543"/>
            <a:ext cx="9144000" cy="680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507" y="316126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1133" y="-73412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6042991" y="1531141"/>
            <a:ext cx="299794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المرحلة الأولى</a:t>
            </a:r>
            <a:endParaRPr lang="fr-FR" sz="2000" b="1" dirty="0">
              <a:solidFill>
                <a:srgbClr val="00206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2" name="Zone de texte 4"/>
          <p:cNvSpPr txBox="1"/>
          <p:nvPr/>
        </p:nvSpPr>
        <p:spPr>
          <a:xfrm>
            <a:off x="1833942" y="1612175"/>
            <a:ext cx="462716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مجال الثقافة العامة</a:t>
            </a:r>
          </a:p>
        </p:txBody>
      </p:sp>
      <p:sp>
        <p:nvSpPr>
          <p:cNvPr id="13" name="Zone de texte 4"/>
          <p:cNvSpPr txBox="1"/>
          <p:nvPr/>
        </p:nvSpPr>
        <p:spPr>
          <a:xfrm>
            <a:off x="6346714" y="2384995"/>
            <a:ext cx="249738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00642D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السؤال الاول :</a:t>
            </a:r>
            <a:endParaRPr lang="fr-FR" b="1" dirty="0">
              <a:solidFill>
                <a:srgbClr val="00642D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4" name="Zone de texte 4"/>
          <p:cNvSpPr txBox="1"/>
          <p:nvPr/>
        </p:nvSpPr>
        <p:spPr>
          <a:xfrm>
            <a:off x="393076" y="2978349"/>
            <a:ext cx="8797741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40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XM Vahid"/>
              </a:rPr>
              <a:t>    اذكر ثلاث مدن مغربية تقع في الاقاليم الجنوبية ؟</a:t>
            </a:r>
            <a:endParaRPr lang="fr-FR" sz="2400" b="1" dirty="0">
              <a:solidFill>
                <a:srgbClr val="002060"/>
              </a:solidFill>
              <a:ea typeface="Calibri"/>
              <a:cs typeface="Arial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sz="2400" b="1" dirty="0">
              <a:solidFill>
                <a:srgbClr val="7030A0"/>
              </a:solidFill>
              <a:ea typeface="Calibri"/>
              <a:cs typeface="Arial"/>
            </a:endParaRPr>
          </a:p>
        </p:txBody>
      </p:sp>
      <p:sp>
        <p:nvSpPr>
          <p:cNvPr id="15" name="Organigramme : Connecteur 14"/>
          <p:cNvSpPr/>
          <p:nvPr/>
        </p:nvSpPr>
        <p:spPr>
          <a:xfrm>
            <a:off x="595377" y="3987369"/>
            <a:ext cx="1440160" cy="1512168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00642D"/>
            </a:solidFill>
          </a:ln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ysClr val="windowText" lastClr="000000">
                <a:shade val="25000"/>
                <a:satMod val="180000"/>
              </a:sysClr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62810" y="4565181"/>
            <a:ext cx="1305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00642D"/>
                </a:solidFill>
                <a:latin typeface="Candara"/>
                <a:cs typeface="Arial"/>
              </a:rPr>
              <a:t>انتهى الوقت</a:t>
            </a:r>
            <a:endParaRPr lang="fr-FR" sz="2000" b="1" dirty="0">
              <a:solidFill>
                <a:srgbClr val="00642D"/>
              </a:solidFill>
              <a:latin typeface="Candara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2186609" y="3955513"/>
            <a:ext cx="583224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الجواب :</a:t>
            </a:r>
            <a:r>
              <a:rPr lang="ar-MA" sz="3600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المحارب حُرّ" pitchFamily="2" charset="-78"/>
              </a:rPr>
              <a:t>الداخلة / العيون / السمارة / بوجدور/ الكويرة...</a:t>
            </a:r>
            <a:endParaRPr lang="fr-FR" sz="3600" dirty="0">
              <a:solidFill>
                <a:srgbClr val="C00000"/>
              </a:solidFill>
              <a:ea typeface="Calibri"/>
              <a:cs typeface="المحارب حُرّ" pitchFamily="2" charset="-78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sz="3600" b="1" dirty="0">
              <a:solidFill>
                <a:srgbClr val="C00000"/>
              </a:solidFill>
              <a:ea typeface="Calibri"/>
              <a:cs typeface="المحارب حُرّ" pitchFamily="2" charset="-78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sz="3600" b="1" dirty="0">
              <a:solidFill>
                <a:srgbClr val="C00000"/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3713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5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2" grpId="0"/>
      <p:bldP spid="13" grpId="0"/>
      <p:bldP spid="14" grpId="0"/>
      <p:bldP spid="15" grpId="0" animBg="1"/>
      <p:bldP spid="16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2" y="24543"/>
            <a:ext cx="9144000" cy="680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507" y="316126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1133" y="-73412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6042991" y="1531141"/>
            <a:ext cx="299794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المرحلة الأولى</a:t>
            </a:r>
            <a:endParaRPr lang="fr-FR" sz="2000" b="1" dirty="0">
              <a:solidFill>
                <a:srgbClr val="00206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2" name="Zone de texte 4"/>
          <p:cNvSpPr txBox="1"/>
          <p:nvPr/>
        </p:nvSpPr>
        <p:spPr>
          <a:xfrm>
            <a:off x="1833942" y="1612175"/>
            <a:ext cx="462716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مجال الثقافة العامة</a:t>
            </a:r>
          </a:p>
        </p:txBody>
      </p:sp>
      <p:sp>
        <p:nvSpPr>
          <p:cNvPr id="13" name="Zone de texte 4"/>
          <p:cNvSpPr txBox="1"/>
          <p:nvPr/>
        </p:nvSpPr>
        <p:spPr>
          <a:xfrm>
            <a:off x="6346714" y="2384995"/>
            <a:ext cx="249738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00642D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السؤال الثاني :</a:t>
            </a:r>
            <a:endParaRPr lang="fr-FR" b="1" dirty="0">
              <a:solidFill>
                <a:srgbClr val="00642D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4" name="Zone de texte 4"/>
          <p:cNvSpPr txBox="1"/>
          <p:nvPr/>
        </p:nvSpPr>
        <p:spPr>
          <a:xfrm>
            <a:off x="291741" y="3029463"/>
            <a:ext cx="8797741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XM Vahid"/>
              </a:rPr>
              <a:t>لماذا سميت المسيرة الخضراء بالمسيرة السلمية ؟</a:t>
            </a:r>
            <a:endParaRPr lang="fr-FR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sz="2000" b="1" dirty="0">
              <a:solidFill>
                <a:srgbClr val="7030A0"/>
              </a:solidFill>
              <a:ea typeface="Calibri"/>
              <a:cs typeface="Arial"/>
            </a:endParaRPr>
          </a:p>
        </p:txBody>
      </p:sp>
      <p:sp>
        <p:nvSpPr>
          <p:cNvPr id="15" name="Organigramme : Connecteur 14"/>
          <p:cNvSpPr/>
          <p:nvPr/>
        </p:nvSpPr>
        <p:spPr>
          <a:xfrm>
            <a:off x="595377" y="3987369"/>
            <a:ext cx="1440160" cy="1512168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00642D"/>
            </a:solidFill>
          </a:ln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ysClr val="windowText" lastClr="000000">
                <a:shade val="25000"/>
                <a:satMod val="180000"/>
              </a:sysClr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62810" y="4565181"/>
            <a:ext cx="1305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00642D"/>
                </a:solidFill>
                <a:latin typeface="Candara"/>
                <a:cs typeface="Arial"/>
              </a:rPr>
              <a:t>انتهى الوقت</a:t>
            </a:r>
            <a:endParaRPr lang="fr-FR" sz="2000" b="1" dirty="0">
              <a:solidFill>
                <a:srgbClr val="00642D"/>
              </a:solidFill>
              <a:latin typeface="Candara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2102970" y="4257796"/>
            <a:ext cx="6657488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2800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الجواب :ل</a:t>
            </a:r>
            <a:r>
              <a:rPr lang="ar-MA" sz="2800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المحارب حُرّ" pitchFamily="2" charset="-78"/>
              </a:rPr>
              <a:t>أنه لم تستعمل فيها الاسلحة                    ولم يقع فيها القتال ...</a:t>
            </a:r>
            <a:endParaRPr lang="fr-FR" sz="2800" dirty="0">
              <a:solidFill>
                <a:srgbClr val="C00000"/>
              </a:solidFill>
              <a:ea typeface="Calibri"/>
              <a:cs typeface="المحارب حُرّ" pitchFamily="2" charset="-78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sz="2800" dirty="0">
              <a:solidFill>
                <a:srgbClr val="C00000"/>
              </a:solidFill>
              <a:ea typeface="Calibri"/>
              <a:cs typeface="المحارب حُرّ" pitchFamily="2" charset="-78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sz="2800" dirty="0">
              <a:solidFill>
                <a:srgbClr val="C00000"/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4770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5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2" grpId="0"/>
      <p:bldP spid="13" grpId="0"/>
      <p:bldP spid="14" grpId="0"/>
      <p:bldP spid="15" grpId="0" animBg="1"/>
      <p:bldP spid="16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2" y="24543"/>
            <a:ext cx="9144000" cy="680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507" y="316126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1133" y="-73412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6042991" y="1531141"/>
            <a:ext cx="299794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المرحلة الأولى</a:t>
            </a:r>
            <a:endParaRPr lang="fr-FR" sz="2000" b="1" dirty="0">
              <a:solidFill>
                <a:srgbClr val="00206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2" name="Zone de texte 4"/>
          <p:cNvSpPr txBox="1"/>
          <p:nvPr/>
        </p:nvSpPr>
        <p:spPr>
          <a:xfrm>
            <a:off x="1833942" y="1612175"/>
            <a:ext cx="462716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مجال الثقافة العامة</a:t>
            </a:r>
          </a:p>
        </p:txBody>
      </p:sp>
      <p:sp>
        <p:nvSpPr>
          <p:cNvPr id="13" name="Zone de texte 4"/>
          <p:cNvSpPr txBox="1"/>
          <p:nvPr/>
        </p:nvSpPr>
        <p:spPr>
          <a:xfrm>
            <a:off x="6346714" y="2384995"/>
            <a:ext cx="2497383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00642D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XM Vahid"/>
              </a:rPr>
              <a:t>السؤال الثالث :</a:t>
            </a:r>
            <a:endParaRPr lang="fr-FR" b="1" dirty="0">
              <a:solidFill>
                <a:srgbClr val="00642D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4" name="Zone de texte 4"/>
          <p:cNvSpPr txBox="1"/>
          <p:nvPr/>
        </p:nvSpPr>
        <p:spPr>
          <a:xfrm>
            <a:off x="291741" y="3029463"/>
            <a:ext cx="8797741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XM Vahid"/>
              </a:rPr>
              <a:t>ما هو مرادف المسيرة الخضراء باللغة الفرنسة ؟</a:t>
            </a:r>
            <a:endParaRPr lang="fr-FR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sz="2000" b="1" dirty="0">
              <a:solidFill>
                <a:srgbClr val="7030A0"/>
              </a:solidFill>
              <a:ea typeface="Calibri"/>
              <a:cs typeface="Arial"/>
            </a:endParaRPr>
          </a:p>
        </p:txBody>
      </p:sp>
      <p:sp>
        <p:nvSpPr>
          <p:cNvPr id="15" name="Organigramme : Connecteur 14"/>
          <p:cNvSpPr/>
          <p:nvPr/>
        </p:nvSpPr>
        <p:spPr>
          <a:xfrm>
            <a:off x="595377" y="3987369"/>
            <a:ext cx="1440160" cy="1512168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00642D"/>
            </a:solidFill>
          </a:ln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ysClr val="windowText" lastClr="000000">
                <a:shade val="25000"/>
                <a:satMod val="180000"/>
              </a:sysClr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62810" y="4565181"/>
            <a:ext cx="1305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00642D"/>
                </a:solidFill>
                <a:latin typeface="Candara"/>
                <a:cs typeface="Arial"/>
              </a:rPr>
              <a:t>انتهى الوقت</a:t>
            </a:r>
            <a:endParaRPr lang="fr-FR" sz="2000" b="1" dirty="0">
              <a:solidFill>
                <a:srgbClr val="00642D"/>
              </a:solidFill>
              <a:latin typeface="Candara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2283653" y="4350374"/>
            <a:ext cx="6133706" cy="83814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914400" rtl="1">
              <a:lnSpc>
                <a:spcPct val="115000"/>
              </a:lnSpc>
              <a:spcAft>
                <a:spcPts val="1000"/>
              </a:spcAft>
            </a:pPr>
            <a:r>
              <a:rPr lang="ar-MA" sz="3200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الجواب :</a:t>
            </a:r>
            <a:r>
              <a:rPr lang="fr-FR" sz="4000" b="1" dirty="0">
                <a:solidFill>
                  <a:srgbClr val="C00000"/>
                </a:solidFill>
                <a:ea typeface="Calibri"/>
                <a:cs typeface="Arial"/>
              </a:rPr>
              <a:t>La Marche Verte</a:t>
            </a:r>
            <a:r>
              <a:rPr lang="fr-FR" dirty="0">
                <a:solidFill>
                  <a:srgbClr val="C00000"/>
                </a:solidFill>
                <a:ea typeface="Calibri"/>
                <a:cs typeface="Arial"/>
              </a:rPr>
              <a:t> </a:t>
            </a: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sz="3200" dirty="0">
              <a:solidFill>
                <a:srgbClr val="C00000"/>
              </a:solidFill>
              <a:ea typeface="Calibri"/>
              <a:cs typeface="المحارب حُرّ" pitchFamily="2" charset="-78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sz="3200" dirty="0">
              <a:solidFill>
                <a:srgbClr val="C00000"/>
              </a:solidFill>
              <a:effectLst/>
              <a:latin typeface="Calibri"/>
              <a:ea typeface="Calibri"/>
              <a:cs typeface="المحارب حُرّ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5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2" grpId="0"/>
      <p:bldP spid="13" grpId="0"/>
      <p:bldP spid="14" grpId="0"/>
      <p:bldP spid="15" grpId="0" animBg="1"/>
      <p:bldP spid="16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2" y="1"/>
            <a:ext cx="9144000" cy="680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507" y="316126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1133" y="-73412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6042991" y="1531141"/>
            <a:ext cx="299794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المرحلة الأولى</a:t>
            </a:r>
            <a:endParaRPr lang="fr-FR" sz="2000" b="1" dirty="0">
              <a:solidFill>
                <a:srgbClr val="00206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12" name="Zone de texte 4"/>
          <p:cNvSpPr txBox="1"/>
          <p:nvPr/>
        </p:nvSpPr>
        <p:spPr>
          <a:xfrm>
            <a:off x="2746178" y="1611446"/>
            <a:ext cx="3651644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مجال الإب</a:t>
            </a:r>
            <a:r>
              <a:rPr lang="ar-MA" sz="3200" dirty="0">
                <a:solidFill>
                  <a:schemeClr val="accent6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المحارب حُرّ" pitchFamily="2" charset="-78"/>
              </a:rPr>
              <a:t>داع</a:t>
            </a:r>
            <a:endParaRPr lang="ar-MA" sz="320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alibri"/>
              <a:ea typeface="Calibri"/>
              <a:cs typeface="المحارب حُرّ" pitchFamily="2" charset="-78"/>
            </a:endParaRPr>
          </a:p>
        </p:txBody>
      </p:sp>
      <p:sp>
        <p:nvSpPr>
          <p:cNvPr id="14" name="Zone de texte 4"/>
          <p:cNvSpPr txBox="1"/>
          <p:nvPr/>
        </p:nvSpPr>
        <p:spPr>
          <a:xfrm>
            <a:off x="173129" y="2699416"/>
            <a:ext cx="8797741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XM Vahid"/>
              </a:rPr>
              <a:t>اكتب فقرة من أربع جمل حول حدث المسيرة الخضراء ؟</a:t>
            </a:r>
            <a:endParaRPr lang="fr-FR" b="1" dirty="0">
              <a:solidFill>
                <a:srgbClr val="002060"/>
              </a:solidFill>
              <a:ea typeface="Calibri"/>
              <a:cs typeface="Arial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b="1" dirty="0">
              <a:solidFill>
                <a:srgbClr val="7030A0"/>
              </a:solidFill>
              <a:ea typeface="Calibri"/>
              <a:cs typeface="Arial"/>
            </a:endParaRPr>
          </a:p>
        </p:txBody>
      </p:sp>
      <p:sp>
        <p:nvSpPr>
          <p:cNvPr id="15" name="Organigramme : Connecteur 14"/>
          <p:cNvSpPr/>
          <p:nvPr/>
        </p:nvSpPr>
        <p:spPr>
          <a:xfrm>
            <a:off x="595377" y="3987369"/>
            <a:ext cx="1440160" cy="1512168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642D"/>
            </a:solidFill>
          </a:ln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ysClr val="windowText" lastClr="000000">
                <a:shade val="25000"/>
                <a:satMod val="180000"/>
              </a:sysClr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ndara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62810" y="4565181"/>
            <a:ext cx="1305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00642D"/>
                </a:solidFill>
                <a:latin typeface="Candara"/>
                <a:cs typeface="Arial"/>
              </a:rPr>
              <a:t>انتهى الوقت</a:t>
            </a:r>
            <a:endParaRPr lang="fr-FR" sz="2000" b="1" dirty="0">
              <a:solidFill>
                <a:srgbClr val="00642D"/>
              </a:solidFill>
              <a:latin typeface="Candara"/>
            </a:endParaRPr>
          </a:p>
        </p:txBody>
      </p:sp>
      <p:sp>
        <p:nvSpPr>
          <p:cNvPr id="18" name="Zone de texte 4"/>
          <p:cNvSpPr txBox="1"/>
          <p:nvPr/>
        </p:nvSpPr>
        <p:spPr>
          <a:xfrm>
            <a:off x="1968104" y="3541993"/>
            <a:ext cx="6935332" cy="83814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914400" rtl="1">
              <a:lnSpc>
                <a:spcPct val="115000"/>
              </a:lnSpc>
              <a:spcAft>
                <a:spcPts val="1000"/>
              </a:spcAft>
            </a:pPr>
            <a:r>
              <a:rPr lang="ar-MA" sz="24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+mj-cs"/>
              </a:rPr>
              <a:t>الجواب :</a:t>
            </a:r>
            <a:r>
              <a:rPr lang="ar-MA" sz="24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+mj-cs"/>
              </a:rPr>
              <a:t> المسيرة الخضراء حدث تاريخي وقع بالصحراء المغربية سنة 1975 بأمر من الحسن الثاني، من أجل استرجاع الاقاليم لصحراوية التي احتلتها دولة اسبانيا، شارك في المسيرة عدد كبير من المتطوعين و المتطوعات، و سميت  بالمسيرة السلمية لأنها لم تستعمل فيها الأسلحة... </a:t>
            </a:r>
            <a:endParaRPr lang="fr-FR" sz="2400" b="1" dirty="0">
              <a:solidFill>
                <a:srgbClr val="C00000"/>
              </a:solidFill>
              <a:ea typeface="Calibri"/>
              <a:cs typeface="+mj-cs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sz="2400" b="1" dirty="0">
              <a:solidFill>
                <a:srgbClr val="C00000"/>
              </a:solidFill>
              <a:ea typeface="Calibri"/>
              <a:cs typeface="+mj-cs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endParaRPr lang="fr-FR" sz="2400" b="1" dirty="0">
              <a:solidFill>
                <a:srgbClr val="C00000"/>
              </a:solidFill>
              <a:effectLst/>
              <a:latin typeface="Calibri"/>
              <a:ea typeface="Calibri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446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12" grpId="0"/>
      <p:bldP spid="14" grpId="0"/>
      <p:bldP spid="15" grpId="0" animBg="1"/>
      <p:bldP spid="16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24544"/>
            <a:ext cx="9124062" cy="680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507" y="316126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1133" y="-73412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3292974" y="1614121"/>
            <a:ext cx="2997946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النتائج النهائية</a:t>
            </a:r>
            <a:endParaRPr lang="fr-FR" sz="2000" b="1" dirty="0">
              <a:solidFill>
                <a:srgbClr val="C0000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  <p:sp>
        <p:nvSpPr>
          <p:cNvPr id="26" name="Zone de texte 4"/>
          <p:cNvSpPr txBox="1"/>
          <p:nvPr/>
        </p:nvSpPr>
        <p:spPr>
          <a:xfrm>
            <a:off x="2852095" y="2382812"/>
            <a:ext cx="3732644" cy="79159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ea typeface="Calibri"/>
                <a:cs typeface="المحارب أنبوبي" pitchFamily="2" charset="-78"/>
              </a:rPr>
              <a:t>المرتبة الأولى:</a:t>
            </a: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ea typeface="Calibri"/>
                <a:cs typeface="المحارب أنبوبي" pitchFamily="2" charset="-78"/>
              </a:rPr>
              <a:t>مجموعة</a:t>
            </a:r>
            <a:r>
              <a:rPr lang="ar-MA" sz="3200" b="1" dirty="0">
                <a:ln>
                  <a:noFill/>
                </a:ln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ea typeface="Calibri"/>
                <a:cs typeface="المحارب أنبوبي" pitchFamily="2" charset="-78"/>
              </a:rPr>
              <a:t> </a:t>
            </a:r>
            <a:r>
              <a:rPr lang="ar-MA" sz="800" dirty="0">
                <a:ln>
                  <a:noFill/>
                </a:ln>
                <a:solidFill>
                  <a:srgbClr val="002060"/>
                </a:solidFill>
                <a:latin typeface="XM Vahid" panose="02000803090000090004" pitchFamily="2" charset="-78"/>
                <a:ea typeface="Calibri"/>
                <a:cs typeface="+mj-cs"/>
              </a:rPr>
              <a:t>,,,,,,,,,,,,,,,,,,,,,,,,,,,,,,,,,,,,,,,,,,,,,,,,,,,,,,,,,,,,,,,</a:t>
            </a:r>
            <a:endParaRPr lang="fr-FR" b="1" dirty="0">
              <a:solidFill>
                <a:srgbClr val="002060"/>
              </a:solidFill>
              <a:effectLst/>
              <a:latin typeface="XM Vahid" panose="02000803090000090004" pitchFamily="2" charset="-78"/>
              <a:ea typeface="Calibri"/>
              <a:cs typeface="المحارب أنبوبي" pitchFamily="2" charset="-78"/>
            </a:endParaRPr>
          </a:p>
        </p:txBody>
      </p:sp>
      <p:sp>
        <p:nvSpPr>
          <p:cNvPr id="27" name="Zone de texte 4"/>
          <p:cNvSpPr txBox="1"/>
          <p:nvPr/>
        </p:nvSpPr>
        <p:spPr>
          <a:xfrm>
            <a:off x="5383903" y="3930973"/>
            <a:ext cx="3732644" cy="79159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rgbClr val="00B05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ea typeface="Calibri"/>
                <a:cs typeface="المحارب أنبوبي" pitchFamily="2" charset="-78"/>
              </a:rPr>
              <a:t>المرتبة الثانية:</a:t>
            </a: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solidFill>
                  <a:srgbClr val="00B05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ea typeface="Calibri"/>
                <a:cs typeface="المحارب أنبوبي" pitchFamily="2" charset="-78"/>
              </a:rPr>
              <a:t>مجموعة</a:t>
            </a:r>
            <a:r>
              <a:rPr lang="ar-MA" sz="3200" b="1" dirty="0">
                <a:ln>
                  <a:noFill/>
                </a:ln>
                <a:solidFill>
                  <a:srgbClr val="00B05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ea typeface="Calibri"/>
                <a:cs typeface="المحارب أنبوبي" pitchFamily="2" charset="-78"/>
              </a:rPr>
              <a:t> </a:t>
            </a:r>
            <a:r>
              <a:rPr lang="ar-MA" sz="800" dirty="0">
                <a:ln>
                  <a:noFill/>
                </a:ln>
                <a:solidFill>
                  <a:srgbClr val="00B050"/>
                </a:solidFill>
                <a:latin typeface="XM Vahid" panose="02000803090000090004" pitchFamily="2" charset="-78"/>
                <a:ea typeface="Calibri"/>
                <a:cs typeface="+mj-cs"/>
              </a:rPr>
              <a:t>,,,,,,,,,,,,,,,,,,,,,,,,,,,,,,,,,,,,,,,,,,,,,,,,,,,,,,,,,,,,,,,</a:t>
            </a:r>
            <a:endParaRPr lang="fr-FR" b="1" dirty="0">
              <a:solidFill>
                <a:srgbClr val="00B050"/>
              </a:solidFill>
              <a:effectLst/>
              <a:latin typeface="XM Vahid" panose="02000803090000090004" pitchFamily="2" charset="-78"/>
              <a:ea typeface="Calibri"/>
              <a:cs typeface="المحارب أنبوبي" pitchFamily="2" charset="-78"/>
            </a:endParaRPr>
          </a:p>
        </p:txBody>
      </p:sp>
      <p:sp>
        <p:nvSpPr>
          <p:cNvPr id="28" name="Zone de texte 4"/>
          <p:cNvSpPr txBox="1"/>
          <p:nvPr/>
        </p:nvSpPr>
        <p:spPr>
          <a:xfrm>
            <a:off x="63034" y="3930973"/>
            <a:ext cx="3732644" cy="79159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ea typeface="Calibri"/>
                <a:cs typeface="المحارب أنبوبي" pitchFamily="2" charset="-78"/>
              </a:rPr>
              <a:t>المرتبة الثالثة:</a:t>
            </a:r>
          </a:p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ea typeface="Calibri"/>
                <a:cs typeface="المحارب أنبوبي" pitchFamily="2" charset="-78"/>
              </a:rPr>
              <a:t>مجموعة</a:t>
            </a:r>
            <a:r>
              <a:rPr lang="ar-MA" sz="3200" b="1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XM Vahid" panose="02000803090000090004" pitchFamily="2" charset="-78"/>
                <a:ea typeface="Calibri"/>
                <a:cs typeface="المحارب أنبوبي" pitchFamily="2" charset="-78"/>
              </a:rPr>
              <a:t> </a:t>
            </a:r>
            <a:r>
              <a:rPr lang="ar-MA" sz="80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XM Vahid" panose="02000803090000090004" pitchFamily="2" charset="-78"/>
                <a:ea typeface="Calibri"/>
                <a:cs typeface="+mj-cs"/>
              </a:rPr>
              <a:t>,,,,,,,,,,,,,,,,,,,,,,,,,,,,,,,,,,,,,,,,,,,,,,,,,,,,,,,,,,,,,,,</a:t>
            </a:r>
            <a:endParaRPr lang="fr-FR" b="1" dirty="0">
              <a:solidFill>
                <a:schemeClr val="accent2">
                  <a:lumMod val="75000"/>
                </a:schemeClr>
              </a:solidFill>
              <a:effectLst/>
              <a:latin typeface="XM Vahid" panose="02000803090000090004" pitchFamily="2" charset="-78"/>
              <a:ea typeface="Calibri"/>
              <a:cs typeface="المحارب أنبوبي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703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  <p:bldP spid="26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24062" cy="683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 de texte 8"/>
          <p:cNvSpPr txBox="1"/>
          <p:nvPr/>
        </p:nvSpPr>
        <p:spPr>
          <a:xfrm>
            <a:off x="1565043" y="1148077"/>
            <a:ext cx="6453809" cy="46736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b="1" u="sng" dirty="0">
                <a:cs typeface="المحارب حُرّ" pitchFamily="2" charset="-78"/>
              </a:rPr>
              <a:t>بمناسبة الذكرى  49 للمسيرة  الخضراء  و الذكرى  69  لعيد الاستقلال المجيد</a:t>
            </a:r>
            <a:endParaRPr lang="fr-FR" b="1" u="sng" dirty="0">
              <a:cs typeface="المحارب حُرّ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281530"/>
            <a:ext cx="9144000" cy="552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 de texte 8"/>
          <p:cNvSpPr txBox="1"/>
          <p:nvPr/>
        </p:nvSpPr>
        <p:spPr>
          <a:xfrm>
            <a:off x="2186609" y="6395088"/>
            <a:ext cx="5063616" cy="32582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MA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مدرسة عمر بن الخطاب الرائدة نونبر </a:t>
            </a:r>
            <a:r>
              <a:rPr lang="ar-MA" b="1" dirty="0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2024 ذ أحمد </a:t>
            </a:r>
            <a:r>
              <a:rPr lang="ar-MA" b="1" dirty="0" err="1">
                <a:solidFill>
                  <a:srgbClr val="002060"/>
                </a:solidFill>
                <a:effectLst/>
                <a:latin typeface="XM Vahid" panose="02000803090000090004" pitchFamily="2" charset="-78"/>
                <a:ea typeface="Times New Roman"/>
                <a:cs typeface="المحارب حُرّ" pitchFamily="2" charset="-78"/>
              </a:rPr>
              <a:t>زرير</a:t>
            </a:r>
            <a:endParaRPr lang="fr-FR" sz="1050" dirty="0">
              <a:solidFill>
                <a:srgbClr val="0070C0"/>
              </a:solidFill>
              <a:effectLst/>
              <a:latin typeface="XM Vahid" panose="02000803090000090004" pitchFamily="2" charset="-78"/>
              <a:ea typeface="Times New Roman"/>
              <a:cs typeface="المحارب حُرّ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507" y="316126"/>
            <a:ext cx="1296144" cy="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42" y="-27886"/>
            <a:ext cx="5713340" cy="12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1133" y="-73412"/>
            <a:ext cx="1232453" cy="123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 de texte 4"/>
          <p:cNvSpPr txBox="1"/>
          <p:nvPr/>
        </p:nvSpPr>
        <p:spPr>
          <a:xfrm>
            <a:off x="2862469" y="2575714"/>
            <a:ext cx="4271533" cy="99448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4800" b="1" dirty="0">
                <a:ln>
                  <a:noFill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هشام قرطبة" pitchFamily="2" charset="-78"/>
              </a:rPr>
              <a:t>توزيع             شواهد التفوق</a:t>
            </a:r>
            <a:endParaRPr lang="fr-FR" sz="3200" b="1" dirty="0">
              <a:solidFill>
                <a:srgbClr val="C00000"/>
              </a:solidFill>
              <a:effectLst/>
              <a:latin typeface="Calibri"/>
              <a:ea typeface="Calibri"/>
              <a:cs typeface="هشام قرطبة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" y="6119385"/>
            <a:ext cx="1064687" cy="6896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2"/>
          <a:stretch/>
        </p:blipFill>
        <p:spPr>
          <a:xfrm>
            <a:off x="8100780" y="6119385"/>
            <a:ext cx="940157" cy="6887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237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4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4|1.7|2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331</TotalTime>
  <Words>1193</Words>
  <Application>Microsoft Office PowerPoint</Application>
  <PresentationFormat>Affichage à l'écran (4:3)</PresentationFormat>
  <Paragraphs>211</Paragraphs>
  <Slides>23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7" baseType="lpstr">
      <vt:lpstr>Arial</vt:lpstr>
      <vt:lpstr>Calibri</vt:lpstr>
      <vt:lpstr>Calibri Light</vt:lpstr>
      <vt:lpstr>Candara</vt:lpstr>
      <vt:lpstr>Sakkal Majalla</vt:lpstr>
      <vt:lpstr>Times New Roman</vt:lpstr>
      <vt:lpstr>Wingdings</vt:lpstr>
      <vt:lpstr>XM Vahid</vt:lpstr>
      <vt:lpstr>المحارب أنبوبي</vt:lpstr>
      <vt:lpstr>المحارب حُرّ</vt:lpstr>
      <vt:lpstr>المحارب حُرّ 2</vt:lpstr>
      <vt:lpstr>عصري عادي</vt:lpstr>
      <vt:lpstr>هشام قرطبة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hp</cp:lastModifiedBy>
  <cp:revision>24</cp:revision>
  <dcterms:created xsi:type="dcterms:W3CDTF">2024-10-23T14:15:41Z</dcterms:created>
  <dcterms:modified xsi:type="dcterms:W3CDTF">2024-10-23T19:47:09Z</dcterms:modified>
</cp:coreProperties>
</file>